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61" r:id="rId5"/>
    <p:sldId id="262" r:id="rId6"/>
    <p:sldId id="263" r:id="rId7"/>
    <p:sldId id="264" r:id="rId8"/>
    <p:sldId id="265" r:id="rId9"/>
    <p:sldId id="269"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6/1/2020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6/1/2020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0EB2F-38AD-4AC1-A529-314B4F84CF83}"/>
              </a:ext>
            </a:extLst>
          </p:cNvPr>
          <p:cNvSpPr>
            <a:spLocks noGrp="1"/>
          </p:cNvSpPr>
          <p:nvPr>
            <p:ph type="ctrTitle"/>
          </p:nvPr>
        </p:nvSpPr>
        <p:spPr>
          <a:xfrm>
            <a:off x="1712866" y="2713709"/>
            <a:ext cx="10249600" cy="1497151"/>
          </a:xfrm>
        </p:spPr>
        <p:txBody>
          <a:bodyPr/>
          <a:lstStyle/>
          <a:p>
            <a:r>
              <a:rPr lang="en-US" sz="13800" dirty="0" smtClean="0">
                <a:solidFill>
                  <a:srgbClr val="C00000"/>
                </a:solidFill>
              </a:rPr>
              <a:t>Class </a:t>
            </a:r>
            <a:r>
              <a:rPr lang="en-US" sz="13800" dirty="0">
                <a:solidFill>
                  <a:srgbClr val="C00000"/>
                </a:solidFill>
              </a:rPr>
              <a:t>of 2020</a:t>
            </a:r>
          </a:p>
        </p:txBody>
      </p:sp>
      <p:sp>
        <p:nvSpPr>
          <p:cNvPr id="3" name="Subtitle 2">
            <a:extLst>
              <a:ext uri="{FF2B5EF4-FFF2-40B4-BE49-F238E27FC236}">
                <a16:creationId xmlns:a16="http://schemas.microsoft.com/office/drawing/2014/main" xmlns="" id="{5E9A534D-C696-48F0-902F-BE4198D19751}"/>
              </a:ext>
            </a:extLst>
          </p:cNvPr>
          <p:cNvSpPr>
            <a:spLocks noGrp="1"/>
          </p:cNvSpPr>
          <p:nvPr>
            <p:ph type="subTitle" idx="1"/>
          </p:nvPr>
        </p:nvSpPr>
        <p:spPr>
          <a:xfrm>
            <a:off x="4498428" y="339069"/>
            <a:ext cx="6779173" cy="1645920"/>
          </a:xfrm>
        </p:spPr>
        <p:txBody>
          <a:bodyPr>
            <a:normAutofit/>
          </a:bodyPr>
          <a:lstStyle/>
          <a:p>
            <a:r>
              <a:rPr lang="en-US" sz="4400" b="1" dirty="0">
                <a:solidFill>
                  <a:srgbClr val="006600"/>
                </a:solidFill>
              </a:rPr>
              <a:t>The Woodlands High School</a:t>
            </a:r>
          </a:p>
        </p:txBody>
      </p:sp>
      <p:sp>
        <p:nvSpPr>
          <p:cNvPr id="4" name="Oval 3"/>
          <p:cNvSpPr/>
          <p:nvPr/>
        </p:nvSpPr>
        <p:spPr>
          <a:xfrm>
            <a:off x="-357991" y="-1131295"/>
            <a:ext cx="3584667" cy="3685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1738" y="977462"/>
            <a:ext cx="10510" cy="3153104"/>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20262" y="488731"/>
            <a:ext cx="10510" cy="3153104"/>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sp>
        <p:nvSpPr>
          <p:cNvPr id="9" name="Title 1">
            <a:extLst>
              <a:ext uri="{FF2B5EF4-FFF2-40B4-BE49-F238E27FC236}">
                <a16:creationId xmlns:a16="http://schemas.microsoft.com/office/drawing/2014/main" xmlns="" id="{4EC0EB2F-38AD-4AC1-A529-314B4F84CF83}"/>
              </a:ext>
            </a:extLst>
          </p:cNvPr>
          <p:cNvSpPr txBox="1">
            <a:spLocks/>
          </p:cNvSpPr>
          <p:nvPr/>
        </p:nvSpPr>
        <p:spPr>
          <a:xfrm>
            <a:off x="3431308" y="3621979"/>
            <a:ext cx="7415368" cy="149715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chemeClr val="tx1"/>
                </a:solidFill>
                <a:latin typeface="+mj-lt"/>
                <a:ea typeface="+mj-ea"/>
                <a:cs typeface="+mj-cs"/>
              </a:defRPr>
            </a:lvl1pPr>
          </a:lstStyle>
          <a:p>
            <a:r>
              <a:rPr lang="en-US" dirty="0" smtClean="0">
                <a:solidFill>
                  <a:srgbClr val="C00000"/>
                </a:solidFill>
              </a:rPr>
              <a:t>Senior Awards</a:t>
            </a:r>
            <a:endParaRPr lang="en-US" dirty="0">
              <a:solidFill>
                <a:srgbClr val="C00000"/>
              </a:solidFill>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5738959"/>
      </p:ext>
    </p:extLst>
  </p:cSld>
  <p:clrMapOvr>
    <a:masterClrMapping/>
  </p:clrMapOvr>
  <mc:AlternateContent xmlns:mc="http://schemas.openxmlformats.org/markup-compatibility/2006">
    <mc:Choice xmlns:p14="http://schemas.microsoft.com/office/powerpoint/2010/main" Requires="p14">
      <p:transition spd="slow" p14:dur="2000" advTm="2876"/>
    </mc:Choice>
    <mc:Fallback>
      <p:transition spd="slow" advTm="2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a:xfrm>
            <a:off x="930820" y="-161347"/>
            <a:ext cx="10772775" cy="1658198"/>
          </a:xfrm>
        </p:spPr>
        <p:txBody>
          <a:bodyPr/>
          <a:lstStyle/>
          <a:p>
            <a:pPr algn="ctr"/>
            <a:r>
              <a:rPr lang="en-US" dirty="0"/>
              <a:t>Sport and Organization Scholarships</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1140699" y="1165733"/>
            <a:ext cx="10562896" cy="4620614"/>
          </a:xfrm>
        </p:spPr>
        <p:txBody>
          <a:bodyPr>
            <a:noAutofit/>
          </a:bodyPr>
          <a:lstStyle/>
          <a:p>
            <a:pPr marL="0" indent="0">
              <a:buNone/>
            </a:pPr>
            <a:r>
              <a:rPr lang="en-US" sz="3200" b="1" dirty="0">
                <a:solidFill>
                  <a:schemeClr val="tx1"/>
                </a:solidFill>
              </a:rPr>
              <a:t>Our students participate in many activities during their high school careers.  As students and families look at the attached Senior Award Program, many booster clubs have honored their seniors for their service through scholarships such as TWHS Quarterback Club, TWHS Excellence in Theater Awards, and TWHS Highstepper Parent Club Award.  </a:t>
            </a:r>
          </a:p>
          <a:p>
            <a:pPr marL="0" indent="0">
              <a:buNone/>
            </a:pPr>
            <a:endParaRPr lang="en-US" sz="3200" b="1" dirty="0">
              <a:solidFill>
                <a:schemeClr val="tx1"/>
              </a:solidFill>
            </a:endParaRPr>
          </a:p>
          <a:p>
            <a:pPr marL="0" indent="0">
              <a:buNone/>
            </a:pPr>
            <a:r>
              <a:rPr lang="en-US" sz="3200" b="1" dirty="0">
                <a:solidFill>
                  <a:schemeClr val="tx1"/>
                </a:solidFill>
              </a:rPr>
              <a:t>We are extremely proud of our students who participated in these activities during the course of their four years in high school!</a:t>
            </a:r>
          </a:p>
        </p:txBody>
      </p:sp>
      <p:sp>
        <p:nvSpPr>
          <p:cNvPr id="5" name="Oval 4"/>
          <p:cNvSpPr/>
          <p:nvPr/>
        </p:nvSpPr>
        <p:spPr>
          <a:xfrm>
            <a:off x="10557648" y="4933176"/>
            <a:ext cx="2291895" cy="2297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9936837" y="6507879"/>
            <a:ext cx="1719090" cy="1707"/>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899524" y="-394138"/>
            <a:ext cx="1671145" cy="7252138"/>
          </a:xfrm>
          <a:prstGeom prst="rect">
            <a:avLst/>
          </a:prstGeom>
          <a:solidFill>
            <a:schemeClr val="tx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9410238" y="6153088"/>
            <a:ext cx="1719090" cy="1707"/>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13630072"/>
      </p:ext>
    </p:extLst>
  </p:cSld>
  <p:clrMapOvr>
    <a:masterClrMapping/>
  </p:clrMapOvr>
  <mc:AlternateContent xmlns:mc="http://schemas.openxmlformats.org/markup-compatibility/2006">
    <mc:Choice xmlns:p14="http://schemas.microsoft.com/office/powerpoint/2010/main" Requires="p14">
      <p:transition spd="slow" p14:dur="2000" advTm="47801"/>
    </mc:Choice>
    <mc:Fallback>
      <p:transition spd="slow" advTm="47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a:xfrm>
            <a:off x="268341" y="-168165"/>
            <a:ext cx="10772775" cy="1658198"/>
          </a:xfrm>
        </p:spPr>
        <p:txBody>
          <a:bodyPr/>
          <a:lstStyle/>
          <a:p>
            <a:pPr algn="ctr"/>
            <a:r>
              <a:rPr lang="en-US" dirty="0">
                <a:solidFill>
                  <a:srgbClr val="C00000"/>
                </a:solidFill>
              </a:rPr>
              <a:t>Other Types of Scholarships</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149114" y="1275955"/>
            <a:ext cx="10319189" cy="4157626"/>
          </a:xfrm>
        </p:spPr>
        <p:txBody>
          <a:bodyPr>
            <a:noAutofit/>
          </a:bodyPr>
          <a:lstStyle/>
          <a:p>
            <a:pPr marL="0" indent="0">
              <a:buNone/>
            </a:pPr>
            <a:r>
              <a:rPr lang="en-US" sz="3200" b="1" dirty="0">
                <a:solidFill>
                  <a:srgbClr val="006600"/>
                </a:solidFill>
              </a:rPr>
              <a:t>The remainder of the Senior Awards program consists of the various scholarships and awards that students received from local organizations, national organizations, and universities.  Some students received Academic Scholarships and/or Athletic Scholarships from various universities across the country. </a:t>
            </a:r>
          </a:p>
          <a:p>
            <a:pPr marL="0" indent="0">
              <a:buNone/>
            </a:pPr>
            <a:endParaRPr lang="en-US" sz="3200" b="1" dirty="0">
              <a:solidFill>
                <a:srgbClr val="006600"/>
              </a:solidFill>
            </a:endParaRPr>
          </a:p>
          <a:p>
            <a:pPr marL="0" indent="0">
              <a:buNone/>
            </a:pPr>
            <a:r>
              <a:rPr lang="en-US" sz="3200" b="1" dirty="0">
                <a:solidFill>
                  <a:srgbClr val="006600"/>
                </a:solidFill>
              </a:rPr>
              <a:t>Additionally, many students received local scholarships from our community partners such as the Knights of Columbus, Houston Livestock Show and Rodeo, and Pavilion Partners.</a:t>
            </a:r>
          </a:p>
        </p:txBody>
      </p:sp>
      <p:sp>
        <p:nvSpPr>
          <p:cNvPr id="5" name="Rectangle 4"/>
          <p:cNvSpPr/>
          <p:nvPr/>
        </p:nvSpPr>
        <p:spPr>
          <a:xfrm>
            <a:off x="10846674" y="-168165"/>
            <a:ext cx="1671145" cy="7252138"/>
          </a:xfrm>
          <a:prstGeom prst="rect">
            <a:avLst/>
          </a:prstGeom>
          <a:solidFill>
            <a:srgbClr val="C000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3341" y="5433581"/>
            <a:ext cx="2291895" cy="229794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685621" y="6043449"/>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1332088" y="6432331"/>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42414742"/>
      </p:ext>
    </p:extLst>
  </p:cSld>
  <p:clrMapOvr>
    <a:masterClrMapping/>
  </p:clrMapOvr>
  <mc:AlternateContent xmlns:mc="http://schemas.openxmlformats.org/markup-compatibility/2006">
    <mc:Choice xmlns:p14="http://schemas.microsoft.com/office/powerpoint/2010/main" Requires="p14">
      <p:transition spd="slow" p14:dur="2000" advTm="55892"/>
    </mc:Choice>
    <mc:Fallback>
      <p:transition spd="slow" advTm="55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a:xfrm>
            <a:off x="676656" y="1176107"/>
            <a:ext cx="10772775" cy="1658198"/>
          </a:xfrm>
        </p:spPr>
        <p:txBody>
          <a:bodyPr>
            <a:noAutofit/>
          </a:bodyPr>
          <a:lstStyle/>
          <a:p>
            <a:pPr algn="ctr"/>
            <a:r>
              <a:rPr lang="en-US" sz="6600" dirty="0"/>
              <a:t>TWHS Class of 2020</a:t>
            </a:r>
            <a:br>
              <a:rPr lang="en-US" sz="6600" dirty="0"/>
            </a:br>
            <a:r>
              <a:rPr lang="en-US" sz="6600" dirty="0"/>
              <a:t>Scholarship Total</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657223" y="2403583"/>
            <a:ext cx="10753725" cy="4157626"/>
          </a:xfrm>
        </p:spPr>
        <p:txBody>
          <a:bodyPr>
            <a:noAutofit/>
          </a:bodyPr>
          <a:lstStyle/>
          <a:p>
            <a:pPr marL="0" indent="0" algn="ctr">
              <a:buNone/>
            </a:pPr>
            <a:endParaRPr lang="en-US" sz="3200" b="1" dirty="0">
              <a:solidFill>
                <a:schemeClr val="tx1"/>
              </a:solidFill>
            </a:endParaRPr>
          </a:p>
          <a:p>
            <a:pPr marL="0" indent="0" algn="ctr">
              <a:buNone/>
            </a:pPr>
            <a:endParaRPr lang="en-US" sz="3200" b="1" dirty="0">
              <a:solidFill>
                <a:schemeClr val="tx1"/>
              </a:solidFill>
            </a:endParaRPr>
          </a:p>
          <a:p>
            <a:pPr marL="0" indent="0" algn="ctr">
              <a:buNone/>
            </a:pPr>
            <a:r>
              <a:rPr lang="en-US" sz="11500" b="1" dirty="0">
                <a:solidFill>
                  <a:schemeClr val="tx1"/>
                </a:solidFill>
              </a:rPr>
              <a:t>$</a:t>
            </a:r>
            <a:r>
              <a:rPr lang="en-US" sz="11500" b="1" dirty="0" smtClean="0">
                <a:solidFill>
                  <a:schemeClr val="tx1"/>
                </a:solidFill>
              </a:rPr>
              <a:t>10,637,632.00</a:t>
            </a:r>
            <a:endParaRPr lang="en-US" sz="11500" b="1" dirty="0">
              <a:solidFill>
                <a:schemeClr val="tx1"/>
              </a:solidFill>
            </a:endParaRPr>
          </a:p>
        </p:txBody>
      </p:sp>
      <p:sp>
        <p:nvSpPr>
          <p:cNvPr id="6" name="Rectangle 5"/>
          <p:cNvSpPr/>
          <p:nvPr/>
        </p:nvSpPr>
        <p:spPr>
          <a:xfrm rot="5400000">
            <a:off x="5326894" y="392016"/>
            <a:ext cx="1671145" cy="12647658"/>
          </a:xfrm>
          <a:prstGeom prst="rect">
            <a:avLst/>
          </a:prstGeom>
          <a:solidFill>
            <a:schemeClr val="tx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8724" y="-521693"/>
            <a:ext cx="2291895" cy="2297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914079" y="378372"/>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393817" y="627277"/>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51829010"/>
      </p:ext>
    </p:extLst>
  </p:cSld>
  <p:clrMapOvr>
    <a:masterClrMapping/>
  </p:clrMapOvr>
  <mc:AlternateContent xmlns:mc="http://schemas.openxmlformats.org/markup-compatibility/2006">
    <mc:Choice xmlns:p14="http://schemas.microsoft.com/office/powerpoint/2010/main" Requires="p14">
      <p:transition spd="slow" p14:dur="2000" advTm="28763"/>
    </mc:Choice>
    <mc:Fallback>
      <p:transition spd="slow" advTm="28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p:txBody>
          <a:bodyPr/>
          <a:lstStyle/>
          <a:p>
            <a:pPr algn="ctr"/>
            <a:r>
              <a:rPr lang="en-US" dirty="0"/>
              <a:t>Welcome by Dr. Landry</a:t>
            </a:r>
          </a:p>
        </p:txBody>
      </p:sp>
      <p:pic>
        <p:nvPicPr>
          <p:cNvPr id="1026" name="Picture 2">
            <a:extLst>
              <a:ext uri="{FF2B5EF4-FFF2-40B4-BE49-F238E27FC236}">
                <a16:creationId xmlns:a16="http://schemas.microsoft.com/office/drawing/2014/main" xmlns="" id="{AA6FD794-35DE-4B03-9DDE-1F53B213E6A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71923" y="1681656"/>
            <a:ext cx="4143375" cy="483446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284049" y="4880624"/>
            <a:ext cx="2291895" cy="229794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8844130" y="6369269"/>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9296079" y="6055870"/>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16096492"/>
      </p:ext>
    </p:extLst>
  </p:cSld>
  <p:clrMapOvr>
    <a:masterClrMapping/>
  </p:clrMapOvr>
  <mc:AlternateContent xmlns:mc="http://schemas.openxmlformats.org/markup-compatibility/2006">
    <mc:Choice xmlns:p14="http://schemas.microsoft.com/office/powerpoint/2010/main" Requires="p14">
      <p:transition spd="slow" p14:dur="2000" advTm="28061"/>
    </mc:Choice>
    <mc:Fallback>
      <p:transition spd="slow" advTm="28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6EBA-19C7-4FCE-9FBF-243B18DF9825}"/>
              </a:ext>
            </a:extLst>
          </p:cNvPr>
          <p:cNvSpPr>
            <a:spLocks noGrp="1"/>
          </p:cNvSpPr>
          <p:nvPr>
            <p:ph type="title"/>
          </p:nvPr>
        </p:nvSpPr>
        <p:spPr/>
        <p:txBody>
          <a:bodyPr/>
          <a:lstStyle/>
          <a:p>
            <a:pPr algn="ctr"/>
            <a:r>
              <a:rPr lang="en-US" dirty="0">
                <a:solidFill>
                  <a:srgbClr val="C00000"/>
                </a:solidFill>
              </a:rPr>
              <a:t>Perfect Attendance</a:t>
            </a:r>
            <a:br>
              <a:rPr lang="en-US" dirty="0">
                <a:solidFill>
                  <a:srgbClr val="C00000"/>
                </a:solidFill>
              </a:rPr>
            </a:br>
            <a:r>
              <a:rPr lang="en-US" dirty="0">
                <a:solidFill>
                  <a:srgbClr val="C00000"/>
                </a:solidFill>
              </a:rPr>
              <a:t>9</a:t>
            </a:r>
            <a:r>
              <a:rPr lang="en-US" baseline="30000" dirty="0">
                <a:solidFill>
                  <a:srgbClr val="C00000"/>
                </a:solidFill>
              </a:rPr>
              <a:t>th</a:t>
            </a:r>
            <a:r>
              <a:rPr lang="en-US" dirty="0">
                <a:solidFill>
                  <a:srgbClr val="C00000"/>
                </a:solidFill>
              </a:rPr>
              <a:t> – 12</a:t>
            </a:r>
            <a:r>
              <a:rPr lang="en-US" baseline="30000" dirty="0">
                <a:solidFill>
                  <a:srgbClr val="C00000"/>
                </a:solidFill>
              </a:rPr>
              <a:t>th</a:t>
            </a:r>
            <a:r>
              <a:rPr lang="en-US" dirty="0">
                <a:solidFill>
                  <a:srgbClr val="C00000"/>
                </a:solidFill>
              </a:rPr>
              <a:t> Grades</a:t>
            </a:r>
          </a:p>
        </p:txBody>
      </p:sp>
      <p:sp>
        <p:nvSpPr>
          <p:cNvPr id="3" name="Content Placeholder 2">
            <a:extLst>
              <a:ext uri="{FF2B5EF4-FFF2-40B4-BE49-F238E27FC236}">
                <a16:creationId xmlns:a16="http://schemas.microsoft.com/office/drawing/2014/main" xmlns="" id="{6E683B86-3AE2-4CF9-955D-E62495326D79}"/>
              </a:ext>
            </a:extLst>
          </p:cNvPr>
          <p:cNvSpPr>
            <a:spLocks noGrp="1"/>
          </p:cNvSpPr>
          <p:nvPr>
            <p:ph sz="half" idx="1"/>
          </p:nvPr>
        </p:nvSpPr>
        <p:spPr>
          <a:xfrm>
            <a:off x="1594773" y="2352662"/>
            <a:ext cx="4663440" cy="3767328"/>
          </a:xfrm>
        </p:spPr>
        <p:txBody>
          <a:bodyPr>
            <a:normAutofit fontScale="92500" lnSpcReduction="10000"/>
          </a:bodyPr>
          <a:lstStyle/>
          <a:p>
            <a:pPr fontAlgn="base"/>
            <a:r>
              <a:rPr lang="en-US" b="1" dirty="0">
                <a:solidFill>
                  <a:srgbClr val="006600"/>
                </a:solidFill>
              </a:rPr>
              <a:t>Ghassan Ali Ahmad </a:t>
            </a:r>
          </a:p>
          <a:p>
            <a:pPr fontAlgn="base"/>
            <a:r>
              <a:rPr lang="en-US" b="1" dirty="0">
                <a:solidFill>
                  <a:srgbClr val="006600"/>
                </a:solidFill>
              </a:rPr>
              <a:t>Grace Linh Huong Baldwin </a:t>
            </a:r>
          </a:p>
          <a:p>
            <a:pPr fontAlgn="base"/>
            <a:r>
              <a:rPr lang="en-US" b="1" dirty="0">
                <a:solidFill>
                  <a:srgbClr val="006600"/>
                </a:solidFill>
              </a:rPr>
              <a:t>Abby Damaris Bonzon </a:t>
            </a:r>
          </a:p>
          <a:p>
            <a:pPr fontAlgn="base"/>
            <a:r>
              <a:rPr lang="en-US" b="1" dirty="0">
                <a:solidFill>
                  <a:srgbClr val="006600"/>
                </a:solidFill>
              </a:rPr>
              <a:t>Brandon Heydon Carmichael </a:t>
            </a:r>
          </a:p>
          <a:p>
            <a:pPr fontAlgn="base"/>
            <a:r>
              <a:rPr lang="en-US" b="1" dirty="0">
                <a:solidFill>
                  <a:srgbClr val="006600"/>
                </a:solidFill>
              </a:rPr>
              <a:t>Tyler Jack Clough </a:t>
            </a:r>
          </a:p>
          <a:p>
            <a:pPr fontAlgn="base"/>
            <a:r>
              <a:rPr lang="en-US" b="1" dirty="0">
                <a:solidFill>
                  <a:srgbClr val="006600"/>
                </a:solidFill>
              </a:rPr>
              <a:t>Gavin Ellis </a:t>
            </a:r>
          </a:p>
          <a:p>
            <a:pPr fontAlgn="base"/>
            <a:r>
              <a:rPr lang="en-US" b="1" dirty="0">
                <a:solidFill>
                  <a:srgbClr val="006600"/>
                </a:solidFill>
              </a:rPr>
              <a:t>Jeanne Marie Gancel </a:t>
            </a:r>
          </a:p>
          <a:p>
            <a:pPr fontAlgn="base"/>
            <a:r>
              <a:rPr lang="en-US" b="1" dirty="0">
                <a:solidFill>
                  <a:srgbClr val="006600"/>
                </a:solidFill>
              </a:rPr>
              <a:t>Kiaya Rene Hairston </a:t>
            </a:r>
          </a:p>
          <a:p>
            <a:pPr fontAlgn="base"/>
            <a:r>
              <a:rPr lang="en-US" b="1" dirty="0">
                <a:solidFill>
                  <a:srgbClr val="006600"/>
                </a:solidFill>
              </a:rPr>
              <a:t>Naomi Joy Hernandez </a:t>
            </a:r>
          </a:p>
          <a:p>
            <a:endParaRPr lang="en-US" dirty="0">
              <a:solidFill>
                <a:srgbClr val="006600"/>
              </a:solidFill>
            </a:endParaRPr>
          </a:p>
        </p:txBody>
      </p:sp>
      <p:sp>
        <p:nvSpPr>
          <p:cNvPr id="4" name="Content Placeholder 3">
            <a:extLst>
              <a:ext uri="{FF2B5EF4-FFF2-40B4-BE49-F238E27FC236}">
                <a16:creationId xmlns:a16="http://schemas.microsoft.com/office/drawing/2014/main" xmlns="" id="{DEB09257-A021-4A7D-B478-20D357C59E24}"/>
              </a:ext>
            </a:extLst>
          </p:cNvPr>
          <p:cNvSpPr>
            <a:spLocks noGrp="1"/>
          </p:cNvSpPr>
          <p:nvPr>
            <p:ph sz="half" idx="2"/>
          </p:nvPr>
        </p:nvSpPr>
        <p:spPr>
          <a:xfrm>
            <a:off x="6640010" y="2352662"/>
            <a:ext cx="4663440" cy="3767328"/>
          </a:xfrm>
        </p:spPr>
        <p:txBody>
          <a:bodyPr>
            <a:normAutofit fontScale="92500" lnSpcReduction="10000"/>
          </a:bodyPr>
          <a:lstStyle/>
          <a:p>
            <a:pPr fontAlgn="base"/>
            <a:r>
              <a:rPr lang="en-US" b="1" dirty="0">
                <a:solidFill>
                  <a:srgbClr val="006600"/>
                </a:solidFill>
              </a:rPr>
              <a:t>Christopher Wilson Hurt </a:t>
            </a:r>
          </a:p>
          <a:p>
            <a:pPr fontAlgn="base"/>
            <a:r>
              <a:rPr lang="en-US" b="1" dirty="0">
                <a:solidFill>
                  <a:srgbClr val="006600"/>
                </a:solidFill>
              </a:rPr>
              <a:t>Neel Sachin Kudchadkar </a:t>
            </a:r>
          </a:p>
          <a:p>
            <a:pPr fontAlgn="base"/>
            <a:r>
              <a:rPr lang="en-US" b="1" dirty="0">
                <a:solidFill>
                  <a:srgbClr val="006600"/>
                </a:solidFill>
              </a:rPr>
              <a:t>Eduardo Pietromonaco Lucena </a:t>
            </a:r>
          </a:p>
          <a:p>
            <a:pPr fontAlgn="base"/>
            <a:r>
              <a:rPr lang="en-US" b="1" dirty="0">
                <a:solidFill>
                  <a:srgbClr val="006600"/>
                </a:solidFill>
              </a:rPr>
              <a:t>Alejandro Esteban Nunez Bravo </a:t>
            </a:r>
          </a:p>
          <a:p>
            <a:pPr fontAlgn="base"/>
            <a:r>
              <a:rPr lang="en-US" b="1" dirty="0">
                <a:solidFill>
                  <a:srgbClr val="006600"/>
                </a:solidFill>
              </a:rPr>
              <a:t>Nicole Ann Marie Petit </a:t>
            </a:r>
          </a:p>
          <a:p>
            <a:pPr fontAlgn="base"/>
            <a:r>
              <a:rPr lang="en-US" b="1" dirty="0">
                <a:solidFill>
                  <a:srgbClr val="006600"/>
                </a:solidFill>
              </a:rPr>
              <a:t>Seth Jacob Seneca </a:t>
            </a:r>
          </a:p>
          <a:p>
            <a:pPr fontAlgn="base"/>
            <a:r>
              <a:rPr lang="en-US" b="1" dirty="0">
                <a:solidFill>
                  <a:srgbClr val="006600"/>
                </a:solidFill>
              </a:rPr>
              <a:t>Tonya Solange Smith </a:t>
            </a:r>
          </a:p>
          <a:p>
            <a:pPr fontAlgn="base"/>
            <a:r>
              <a:rPr lang="en-US" b="1" dirty="0">
                <a:solidFill>
                  <a:srgbClr val="006600"/>
                </a:solidFill>
              </a:rPr>
              <a:t>Liesl Ann Wilker </a:t>
            </a:r>
          </a:p>
          <a:p>
            <a:pPr fontAlgn="base"/>
            <a:r>
              <a:rPr lang="en-US" b="1" dirty="0">
                <a:solidFill>
                  <a:srgbClr val="006600"/>
                </a:solidFill>
              </a:rPr>
              <a:t>Kaitlyn Grace Yost </a:t>
            </a:r>
          </a:p>
          <a:p>
            <a:endParaRPr lang="en-US" dirty="0"/>
          </a:p>
        </p:txBody>
      </p:sp>
      <p:sp>
        <p:nvSpPr>
          <p:cNvPr id="6" name="Oval 5"/>
          <p:cNvSpPr/>
          <p:nvPr/>
        </p:nvSpPr>
        <p:spPr>
          <a:xfrm>
            <a:off x="-257827" y="-574245"/>
            <a:ext cx="2291895" cy="2297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914079" y="378372"/>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467390" y="698937"/>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10976223" y="-136634"/>
            <a:ext cx="1671145" cy="7252138"/>
          </a:xfrm>
          <a:prstGeom prst="rect">
            <a:avLst/>
          </a:prstGeom>
          <a:solidFill>
            <a:srgbClr val="C000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70509620"/>
      </p:ext>
    </p:extLst>
  </p:cSld>
  <p:clrMapOvr>
    <a:masterClrMapping/>
  </p:clrMapOvr>
  <mc:AlternateContent xmlns:mc="http://schemas.openxmlformats.org/markup-compatibility/2006">
    <mc:Choice xmlns:p14="http://schemas.microsoft.com/office/powerpoint/2010/main" Requires="p14">
      <p:transition spd="slow" p14:dur="2000" advTm="35209"/>
    </mc:Choice>
    <mc:Fallback>
      <p:transition spd="slow" advTm="35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6EBA-19C7-4FCE-9FBF-243B18DF9825}"/>
              </a:ext>
            </a:extLst>
          </p:cNvPr>
          <p:cNvSpPr>
            <a:spLocks noGrp="1"/>
          </p:cNvSpPr>
          <p:nvPr>
            <p:ph type="title"/>
          </p:nvPr>
        </p:nvSpPr>
        <p:spPr>
          <a:xfrm>
            <a:off x="657223" y="692537"/>
            <a:ext cx="10772775" cy="1658198"/>
          </a:xfrm>
        </p:spPr>
        <p:txBody>
          <a:bodyPr/>
          <a:lstStyle/>
          <a:p>
            <a:pPr algn="ctr"/>
            <a:r>
              <a:rPr lang="en-US" dirty="0"/>
              <a:t>Highlander Excellence Award</a:t>
            </a:r>
            <a:br>
              <a:rPr lang="en-US" dirty="0"/>
            </a:br>
            <a:r>
              <a:rPr lang="en-US" dirty="0"/>
              <a:t>$1,000 Scholarship</a:t>
            </a:r>
          </a:p>
        </p:txBody>
      </p:sp>
      <p:sp>
        <p:nvSpPr>
          <p:cNvPr id="3" name="Content Placeholder 2">
            <a:extLst>
              <a:ext uri="{FF2B5EF4-FFF2-40B4-BE49-F238E27FC236}">
                <a16:creationId xmlns:a16="http://schemas.microsoft.com/office/drawing/2014/main" xmlns="" id="{6E683B86-3AE2-4CF9-955D-E62495326D79}"/>
              </a:ext>
            </a:extLst>
          </p:cNvPr>
          <p:cNvSpPr>
            <a:spLocks noGrp="1"/>
          </p:cNvSpPr>
          <p:nvPr>
            <p:ph sz="half" idx="1"/>
          </p:nvPr>
        </p:nvSpPr>
        <p:spPr>
          <a:xfrm>
            <a:off x="2379834" y="2229158"/>
            <a:ext cx="2950090" cy="648531"/>
          </a:xfrm>
        </p:spPr>
        <p:txBody>
          <a:bodyPr>
            <a:normAutofit/>
          </a:bodyPr>
          <a:lstStyle/>
          <a:p>
            <a:pPr fontAlgn="base"/>
            <a:r>
              <a:rPr lang="en-US" sz="4000" b="1" dirty="0">
                <a:solidFill>
                  <a:schemeClr val="tx1"/>
                </a:solidFill>
              </a:rPr>
              <a:t>Tyler Clough </a:t>
            </a:r>
          </a:p>
          <a:p>
            <a:endParaRPr lang="en-US" dirty="0"/>
          </a:p>
        </p:txBody>
      </p:sp>
      <p:sp>
        <p:nvSpPr>
          <p:cNvPr id="4" name="Content Placeholder 3">
            <a:extLst>
              <a:ext uri="{FF2B5EF4-FFF2-40B4-BE49-F238E27FC236}">
                <a16:creationId xmlns:a16="http://schemas.microsoft.com/office/drawing/2014/main" xmlns="" id="{DEB09257-A021-4A7D-B478-20D357C59E24}"/>
              </a:ext>
            </a:extLst>
          </p:cNvPr>
          <p:cNvSpPr>
            <a:spLocks noGrp="1"/>
          </p:cNvSpPr>
          <p:nvPr>
            <p:ph sz="half" idx="2"/>
          </p:nvPr>
        </p:nvSpPr>
        <p:spPr>
          <a:xfrm>
            <a:off x="6982993" y="2232779"/>
            <a:ext cx="4663440" cy="792724"/>
          </a:xfrm>
        </p:spPr>
        <p:txBody>
          <a:bodyPr>
            <a:normAutofit/>
          </a:bodyPr>
          <a:lstStyle/>
          <a:p>
            <a:pPr fontAlgn="base"/>
            <a:r>
              <a:rPr lang="en-US" sz="4000" b="1" dirty="0">
                <a:solidFill>
                  <a:schemeClr val="tx1"/>
                </a:solidFill>
              </a:rPr>
              <a:t>Jordan Pimentel</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870" y="2900855"/>
            <a:ext cx="2464019" cy="3285359"/>
          </a:xfrm>
          <a:prstGeom prst="rect">
            <a:avLst/>
          </a:prstGeom>
          <a:ln w="88900" cap="sq" cmpd="thickThin">
            <a:solidFill>
              <a:srgbClr val="0066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02" y="2900855"/>
            <a:ext cx="2464019" cy="3285359"/>
          </a:xfrm>
          <a:prstGeom prst="rect">
            <a:avLst/>
          </a:prstGeom>
          <a:ln w="88900" cap="sq" cmpd="thickThin">
            <a:solidFill>
              <a:srgbClr val="006600"/>
            </a:solidFill>
            <a:prstDash val="solid"/>
            <a:miter lim="800000"/>
          </a:ln>
          <a:effectLst>
            <a:innerShdw blurRad="76200">
              <a:srgbClr val="000000"/>
            </a:innerShdw>
          </a:effectLst>
        </p:spPr>
      </p:pic>
      <p:sp>
        <p:nvSpPr>
          <p:cNvPr id="12" name="Oval 11"/>
          <p:cNvSpPr/>
          <p:nvPr/>
        </p:nvSpPr>
        <p:spPr>
          <a:xfrm>
            <a:off x="-488724" y="-521693"/>
            <a:ext cx="2291895" cy="2297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914079" y="378372"/>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310541" y="627277"/>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07973555"/>
      </p:ext>
    </p:extLst>
  </p:cSld>
  <p:clrMapOvr>
    <a:masterClrMapping/>
  </p:clrMapOvr>
  <mc:AlternateContent xmlns:mc="http://schemas.openxmlformats.org/markup-compatibility/2006">
    <mc:Choice xmlns:p14="http://schemas.microsoft.com/office/powerpoint/2010/main" Requires="p14">
      <p:transition spd="slow" p14:dur="2000" advTm="36563"/>
    </mc:Choice>
    <mc:Fallback>
      <p:transition spd="slow" advTm="36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6EBA-19C7-4FCE-9FBF-243B18DF9825}"/>
              </a:ext>
            </a:extLst>
          </p:cNvPr>
          <p:cNvSpPr>
            <a:spLocks noGrp="1"/>
          </p:cNvSpPr>
          <p:nvPr>
            <p:ph type="title"/>
          </p:nvPr>
        </p:nvSpPr>
        <p:spPr/>
        <p:txBody>
          <a:bodyPr/>
          <a:lstStyle/>
          <a:p>
            <a:pPr algn="ctr"/>
            <a:r>
              <a:rPr lang="en-US" dirty="0">
                <a:solidFill>
                  <a:srgbClr val="C00000"/>
                </a:solidFill>
              </a:rPr>
              <a:t>Highlander Achievement Award</a:t>
            </a:r>
            <a:br>
              <a:rPr lang="en-US" dirty="0">
                <a:solidFill>
                  <a:srgbClr val="C00000"/>
                </a:solidFill>
              </a:rPr>
            </a:br>
            <a:r>
              <a:rPr lang="en-US" dirty="0">
                <a:solidFill>
                  <a:srgbClr val="C00000"/>
                </a:solidFill>
              </a:rPr>
              <a:t>$500 Scholarship</a:t>
            </a:r>
          </a:p>
        </p:txBody>
      </p:sp>
      <p:sp>
        <p:nvSpPr>
          <p:cNvPr id="3" name="Content Placeholder 2">
            <a:extLst>
              <a:ext uri="{FF2B5EF4-FFF2-40B4-BE49-F238E27FC236}">
                <a16:creationId xmlns:a16="http://schemas.microsoft.com/office/drawing/2014/main" xmlns="" id="{6E683B86-3AE2-4CF9-955D-E62495326D79}"/>
              </a:ext>
            </a:extLst>
          </p:cNvPr>
          <p:cNvSpPr>
            <a:spLocks noGrp="1"/>
          </p:cNvSpPr>
          <p:nvPr>
            <p:ph sz="half" idx="1"/>
          </p:nvPr>
        </p:nvSpPr>
        <p:spPr>
          <a:xfrm>
            <a:off x="1180475" y="2157731"/>
            <a:ext cx="4663440" cy="3278421"/>
          </a:xfrm>
        </p:spPr>
        <p:txBody>
          <a:bodyPr>
            <a:normAutofit/>
          </a:bodyPr>
          <a:lstStyle/>
          <a:p>
            <a:pPr fontAlgn="base"/>
            <a:r>
              <a:rPr lang="en-US" sz="4000" b="1" dirty="0">
                <a:solidFill>
                  <a:srgbClr val="006600"/>
                </a:solidFill>
              </a:rPr>
              <a:t>Colby McClaugherty </a:t>
            </a:r>
          </a:p>
          <a:p>
            <a:endParaRPr lang="en-US" dirty="0"/>
          </a:p>
        </p:txBody>
      </p:sp>
      <p:sp>
        <p:nvSpPr>
          <p:cNvPr id="4" name="Content Placeholder 3">
            <a:extLst>
              <a:ext uri="{FF2B5EF4-FFF2-40B4-BE49-F238E27FC236}">
                <a16:creationId xmlns:a16="http://schemas.microsoft.com/office/drawing/2014/main" xmlns="" id="{DEB09257-A021-4A7D-B478-20D357C59E24}"/>
              </a:ext>
            </a:extLst>
          </p:cNvPr>
          <p:cNvSpPr>
            <a:spLocks noGrp="1"/>
          </p:cNvSpPr>
          <p:nvPr>
            <p:ph sz="half" idx="2"/>
          </p:nvPr>
        </p:nvSpPr>
        <p:spPr>
          <a:xfrm>
            <a:off x="6558992" y="2231054"/>
            <a:ext cx="4663440" cy="3180036"/>
          </a:xfrm>
        </p:spPr>
        <p:txBody>
          <a:bodyPr>
            <a:normAutofit/>
          </a:bodyPr>
          <a:lstStyle/>
          <a:p>
            <a:pPr fontAlgn="base"/>
            <a:r>
              <a:rPr lang="en-US" sz="4000" b="1" dirty="0">
                <a:solidFill>
                  <a:srgbClr val="006600"/>
                </a:solidFill>
              </a:rPr>
              <a:t>Elizabeth Marlow</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184" y="2931511"/>
            <a:ext cx="2462022" cy="3282696"/>
          </a:xfrm>
          <a:prstGeom prst="rect">
            <a:avLst/>
          </a:prstGeom>
          <a:ln w="88900" cap="sq" cmpd="thickThin">
            <a:solidFill>
              <a:srgbClr val="0066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957" y="2921715"/>
            <a:ext cx="2462022" cy="3282696"/>
          </a:xfrm>
          <a:prstGeom prst="rect">
            <a:avLst/>
          </a:prstGeom>
          <a:ln w="88900" cap="sq" cmpd="thickThin">
            <a:solidFill>
              <a:srgbClr val="006600"/>
            </a:solidFill>
            <a:prstDash val="solid"/>
            <a:miter lim="800000"/>
          </a:ln>
          <a:effectLst>
            <a:innerShdw blurRad="76200">
              <a:srgbClr val="000000"/>
            </a:innerShdw>
          </a:effectLst>
        </p:spPr>
      </p:pic>
      <p:sp>
        <p:nvSpPr>
          <p:cNvPr id="9" name="Oval 8"/>
          <p:cNvSpPr/>
          <p:nvPr/>
        </p:nvSpPr>
        <p:spPr>
          <a:xfrm>
            <a:off x="10283579" y="5055440"/>
            <a:ext cx="2291895" cy="2297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11701556" y="4327568"/>
            <a:ext cx="15765" cy="2167043"/>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11410185" y="4037368"/>
            <a:ext cx="15765" cy="2167043"/>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51230019"/>
      </p:ext>
    </p:extLst>
  </p:cSld>
  <p:clrMapOvr>
    <a:masterClrMapping/>
  </p:clrMapOvr>
  <mc:AlternateContent xmlns:mc="http://schemas.openxmlformats.org/markup-compatibility/2006">
    <mc:Choice xmlns:p14="http://schemas.microsoft.com/office/powerpoint/2010/main" Requires="p14">
      <p:transition spd="slow" p14:dur="2000" advTm="26552"/>
    </mc:Choice>
    <mc:Fallback>
      <p:transition spd="slow" advTm="26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p:txBody>
          <a:bodyPr/>
          <a:lstStyle/>
          <a:p>
            <a:pPr algn="ctr"/>
            <a:r>
              <a:rPr lang="en-US" dirty="0"/>
              <a:t>Honor Graduate Designations</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676656" y="2011680"/>
            <a:ext cx="10753725" cy="4562740"/>
          </a:xfrm>
        </p:spPr>
        <p:txBody>
          <a:bodyPr>
            <a:noAutofit/>
          </a:bodyPr>
          <a:lstStyle/>
          <a:p>
            <a:pPr marL="4572" lvl="1" indent="0">
              <a:buNone/>
            </a:pPr>
            <a:r>
              <a:rPr lang="en-US" sz="3200" b="1" u="sng" dirty="0">
                <a:solidFill>
                  <a:schemeClr val="tx1"/>
                </a:solidFill>
              </a:rPr>
              <a:t>Summa Cum Laude</a:t>
            </a:r>
            <a:r>
              <a:rPr lang="en-US" sz="3200" b="1" dirty="0">
                <a:solidFill>
                  <a:schemeClr val="tx1"/>
                </a:solidFill>
              </a:rPr>
              <a:t>:  Students who are in the top 5% in the 	graduating class; Designated by a gold stole at graduation</a:t>
            </a:r>
          </a:p>
          <a:p>
            <a:endParaRPr lang="en-US" sz="3200" b="1" dirty="0">
              <a:solidFill>
                <a:schemeClr val="tx1"/>
              </a:solidFill>
            </a:endParaRPr>
          </a:p>
          <a:p>
            <a:pPr marL="0" indent="0">
              <a:buNone/>
            </a:pPr>
            <a:r>
              <a:rPr lang="en-US" sz="3200" b="1" u="sng" dirty="0">
                <a:solidFill>
                  <a:schemeClr val="tx1"/>
                </a:solidFill>
              </a:rPr>
              <a:t>Magna Cum Laude</a:t>
            </a:r>
            <a:r>
              <a:rPr lang="en-US" sz="3200" b="1" dirty="0">
                <a:solidFill>
                  <a:schemeClr val="tx1"/>
                </a:solidFill>
              </a:rPr>
              <a:t>:  Students who fall between 5% and 10% in 	the graduating class; Designated by a grey stole at 	graduation</a:t>
            </a:r>
          </a:p>
          <a:p>
            <a:pPr marL="0" indent="0">
              <a:buNone/>
            </a:pPr>
            <a:endParaRPr lang="en-US" sz="3200" b="1" dirty="0">
              <a:solidFill>
                <a:schemeClr val="tx1"/>
              </a:solidFill>
            </a:endParaRPr>
          </a:p>
          <a:p>
            <a:pPr marL="0" indent="0">
              <a:buNone/>
            </a:pPr>
            <a:r>
              <a:rPr lang="en-US" sz="3200" b="1" u="sng" dirty="0">
                <a:solidFill>
                  <a:schemeClr val="tx1"/>
                </a:solidFill>
              </a:rPr>
              <a:t>Cum Laude</a:t>
            </a:r>
            <a:r>
              <a:rPr lang="en-US" sz="3200" b="1" dirty="0">
                <a:solidFill>
                  <a:schemeClr val="tx1"/>
                </a:solidFill>
              </a:rPr>
              <a:t>:  Students who fall between 10% and 15% in the 	graduating class; </a:t>
            </a:r>
            <a:r>
              <a:rPr lang="en-US" sz="3200" b="1" dirty="0" smtClean="0">
                <a:solidFill>
                  <a:schemeClr val="tx1"/>
                </a:solidFill>
              </a:rPr>
              <a:t>Designated </a:t>
            </a:r>
            <a:r>
              <a:rPr lang="en-US" sz="3200" b="1" dirty="0">
                <a:solidFill>
                  <a:schemeClr val="tx1"/>
                </a:solidFill>
              </a:rPr>
              <a:t>by a red stole at graduation</a:t>
            </a:r>
          </a:p>
        </p:txBody>
      </p:sp>
      <p:sp>
        <p:nvSpPr>
          <p:cNvPr id="5" name="Oval 4"/>
          <p:cNvSpPr/>
          <p:nvPr/>
        </p:nvSpPr>
        <p:spPr>
          <a:xfrm>
            <a:off x="-488724" y="-521693"/>
            <a:ext cx="2291895" cy="2297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914079" y="378372"/>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63253" y="719958"/>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11356427" y="-126124"/>
            <a:ext cx="1671145" cy="7252138"/>
          </a:xfrm>
          <a:prstGeom prst="rect">
            <a:avLst/>
          </a:prstGeom>
          <a:solidFill>
            <a:schemeClr val="tx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1399840"/>
      </p:ext>
    </p:extLst>
  </p:cSld>
  <p:clrMapOvr>
    <a:masterClrMapping/>
  </p:clrMapOvr>
  <mc:AlternateContent xmlns:mc="http://schemas.openxmlformats.org/markup-compatibility/2006">
    <mc:Choice xmlns:p14="http://schemas.microsoft.com/office/powerpoint/2010/main" Requires="p14">
      <p:transition spd="slow" p14:dur="2000" advTm="55188"/>
    </mc:Choice>
    <mc:Fallback>
      <p:transition spd="slow" advTm="55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a:xfrm>
            <a:off x="657224" y="499533"/>
            <a:ext cx="10772775" cy="1238612"/>
          </a:xfrm>
        </p:spPr>
        <p:txBody>
          <a:bodyPr/>
          <a:lstStyle/>
          <a:p>
            <a:pPr algn="ctr"/>
            <a:r>
              <a:rPr lang="en-US" dirty="0">
                <a:solidFill>
                  <a:srgbClr val="C00000"/>
                </a:solidFill>
              </a:rPr>
              <a:t>AP Scholar Designation</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1186027" y="1738145"/>
            <a:ext cx="10753725" cy="4157626"/>
          </a:xfrm>
        </p:spPr>
        <p:txBody>
          <a:bodyPr>
            <a:noAutofit/>
          </a:bodyPr>
          <a:lstStyle/>
          <a:p>
            <a:pPr marL="4572" lvl="1" indent="0">
              <a:buNone/>
            </a:pPr>
            <a:r>
              <a:rPr lang="en-US" sz="3600" b="1" u="sng" dirty="0">
                <a:solidFill>
                  <a:srgbClr val="006600"/>
                </a:solidFill>
              </a:rPr>
              <a:t>AP Scholar</a:t>
            </a:r>
            <a:r>
              <a:rPr lang="en-US" sz="3600" b="1" dirty="0">
                <a:solidFill>
                  <a:srgbClr val="006600"/>
                </a:solidFill>
              </a:rPr>
              <a:t>:  </a:t>
            </a:r>
          </a:p>
          <a:p>
            <a:pPr marL="4572" lvl="1" indent="0">
              <a:buNone/>
            </a:pPr>
            <a:r>
              <a:rPr lang="en-US" sz="3600" b="1" dirty="0" smtClean="0">
                <a:solidFill>
                  <a:srgbClr val="006600"/>
                </a:solidFill>
              </a:rPr>
              <a:t>Students </a:t>
            </a:r>
            <a:r>
              <a:rPr lang="en-US" sz="3600" b="1" dirty="0">
                <a:solidFill>
                  <a:srgbClr val="006600"/>
                </a:solidFill>
              </a:rPr>
              <a:t>who took at least 5 AP exams during their four years of high school.  This designation is different than the AP Honor Awards that are given out by College Board based on AP exam scores (i.e., AP Scholar with Honor and AP Scholar with Distinction).  Students are notified by College Board if they achieve one if these distinctions.</a:t>
            </a:r>
          </a:p>
          <a:p>
            <a:endParaRPr lang="en-US" sz="3200" b="1" dirty="0">
              <a:solidFill>
                <a:schemeClr val="tx1"/>
              </a:solidFill>
            </a:endParaRPr>
          </a:p>
          <a:p>
            <a:pPr marL="0" indent="0">
              <a:buNone/>
            </a:pPr>
            <a:endParaRPr lang="en-US" sz="3200" b="1" dirty="0">
              <a:solidFill>
                <a:schemeClr val="tx1"/>
              </a:solidFill>
            </a:endParaRPr>
          </a:p>
        </p:txBody>
      </p:sp>
      <p:sp>
        <p:nvSpPr>
          <p:cNvPr id="5" name="Oval 4"/>
          <p:cNvSpPr/>
          <p:nvPr/>
        </p:nvSpPr>
        <p:spPr>
          <a:xfrm>
            <a:off x="10303865" y="5020335"/>
            <a:ext cx="2291895" cy="229794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8844133" y="6442841"/>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9133168" y="6032938"/>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818219" y="-168166"/>
            <a:ext cx="1671145" cy="7252138"/>
          </a:xfrm>
          <a:prstGeom prst="rect">
            <a:avLst/>
          </a:prstGeom>
          <a:solidFill>
            <a:srgbClr val="C000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64955931"/>
      </p:ext>
    </p:extLst>
  </p:cSld>
  <p:clrMapOvr>
    <a:masterClrMapping/>
  </p:clrMapOvr>
  <mc:AlternateContent xmlns:mc="http://schemas.openxmlformats.org/markup-compatibility/2006">
    <mc:Choice xmlns:p14="http://schemas.microsoft.com/office/powerpoint/2010/main" Requires="p14">
      <p:transition spd="slow" p14:dur="2000" advTm="49708"/>
    </mc:Choice>
    <mc:Fallback>
      <p:transition spd="slow" advTm="49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p:txBody>
          <a:bodyPr/>
          <a:lstStyle/>
          <a:p>
            <a:pPr algn="ctr"/>
            <a:r>
              <a:rPr lang="en-US" dirty="0"/>
              <a:t>UIL Scholar Designation</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676656" y="2011680"/>
            <a:ext cx="10753725" cy="4693920"/>
          </a:xfrm>
        </p:spPr>
        <p:txBody>
          <a:bodyPr>
            <a:noAutofit/>
          </a:bodyPr>
          <a:lstStyle/>
          <a:p>
            <a:pPr marL="4572" lvl="1" indent="0">
              <a:buNone/>
            </a:pPr>
            <a:r>
              <a:rPr lang="en-US" sz="3600" b="1" u="sng" dirty="0">
                <a:solidFill>
                  <a:schemeClr val="tx1"/>
                </a:solidFill>
              </a:rPr>
              <a:t>UIL Scholar</a:t>
            </a:r>
            <a:r>
              <a:rPr lang="en-US" sz="3600" b="1" dirty="0">
                <a:solidFill>
                  <a:schemeClr val="tx1"/>
                </a:solidFill>
              </a:rPr>
              <a:t>:  </a:t>
            </a:r>
          </a:p>
          <a:p>
            <a:pPr marL="4572" lvl="1" indent="0">
              <a:buNone/>
            </a:pPr>
            <a:endParaRPr lang="en-US" sz="3600" b="1" dirty="0">
              <a:solidFill>
                <a:schemeClr val="tx1"/>
              </a:solidFill>
            </a:endParaRPr>
          </a:p>
          <a:p>
            <a:pPr marL="4572" lvl="1" indent="0">
              <a:buNone/>
            </a:pPr>
            <a:r>
              <a:rPr lang="en-US" sz="3600" b="1" dirty="0">
                <a:solidFill>
                  <a:schemeClr val="tx1"/>
                </a:solidFill>
              </a:rPr>
              <a:t>Students who </a:t>
            </a:r>
            <a:r>
              <a:rPr lang="en-US" sz="3600" b="1" dirty="0" smtClean="0">
                <a:solidFill>
                  <a:schemeClr val="tx1"/>
                </a:solidFill>
              </a:rPr>
              <a:t>were in the top 10% </a:t>
            </a:r>
            <a:r>
              <a:rPr lang="en-US" sz="3600" b="1" dirty="0" smtClean="0">
                <a:solidFill>
                  <a:schemeClr val="tx1"/>
                </a:solidFill>
              </a:rPr>
              <a:t>of their graduating class and </a:t>
            </a:r>
            <a:r>
              <a:rPr lang="en-US" sz="3600" b="1" dirty="0" smtClean="0">
                <a:solidFill>
                  <a:schemeClr val="tx1"/>
                </a:solidFill>
              </a:rPr>
              <a:t>participated </a:t>
            </a:r>
            <a:r>
              <a:rPr lang="en-US" sz="3600" b="1" dirty="0">
                <a:solidFill>
                  <a:schemeClr val="tx1"/>
                </a:solidFill>
              </a:rPr>
              <a:t>in at least one year of a UIL activity during their four years of high school.</a:t>
            </a:r>
          </a:p>
          <a:p>
            <a:endParaRPr lang="en-US" sz="3200" b="1" dirty="0">
              <a:solidFill>
                <a:schemeClr val="tx1"/>
              </a:solidFill>
            </a:endParaRPr>
          </a:p>
          <a:p>
            <a:pPr marL="0" indent="0">
              <a:buNone/>
            </a:pPr>
            <a:endParaRPr lang="en-US" sz="3200" b="1" dirty="0">
              <a:solidFill>
                <a:schemeClr val="tx1"/>
              </a:solidFill>
            </a:endParaRPr>
          </a:p>
        </p:txBody>
      </p:sp>
      <p:pic>
        <p:nvPicPr>
          <p:cNvPr id="5" name="Picture 4">
            <a:extLst>
              <a:ext uri="{FF2B5EF4-FFF2-40B4-BE49-F238E27FC236}">
                <a16:creationId xmlns:a16="http://schemas.microsoft.com/office/drawing/2014/main" xmlns="" id="{F15E585C-F2B3-4215-8A68-A5E34484465A}"/>
              </a:ext>
            </a:extLst>
          </p:cNvPr>
          <p:cNvPicPr>
            <a:picLocks noChangeAspect="1"/>
          </p:cNvPicPr>
          <p:nvPr/>
        </p:nvPicPr>
        <p:blipFill>
          <a:blip r:embed="rId4"/>
          <a:stretch>
            <a:fillRect/>
          </a:stretch>
        </p:blipFill>
        <p:spPr>
          <a:xfrm>
            <a:off x="4202661" y="4631891"/>
            <a:ext cx="2437195" cy="1890292"/>
          </a:xfrm>
          <a:prstGeom prst="rect">
            <a:avLst/>
          </a:prstGeom>
          <a:ln w="88900" cap="sq" cmpd="thickThin">
            <a:solidFill>
              <a:srgbClr val="006600"/>
            </a:solidFill>
            <a:prstDash val="solid"/>
            <a:miter lim="800000"/>
          </a:ln>
          <a:effectLst>
            <a:innerShdw blurRad="76200">
              <a:srgbClr val="000000"/>
            </a:innerShdw>
          </a:effectLst>
        </p:spPr>
      </p:pic>
      <p:sp>
        <p:nvSpPr>
          <p:cNvPr id="6" name="Rectangle 5"/>
          <p:cNvSpPr/>
          <p:nvPr/>
        </p:nvSpPr>
        <p:spPr>
          <a:xfrm>
            <a:off x="11145890" y="-147144"/>
            <a:ext cx="1671145" cy="7252138"/>
          </a:xfrm>
          <a:prstGeom prst="rect">
            <a:avLst/>
          </a:prstGeom>
          <a:solidFill>
            <a:schemeClr val="tx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8724" y="-521693"/>
            <a:ext cx="2291895" cy="2297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914079" y="378372"/>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363253" y="627278"/>
            <a:ext cx="2585866" cy="1"/>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85669637"/>
      </p:ext>
    </p:extLst>
  </p:cSld>
  <p:clrMapOvr>
    <a:masterClrMapping/>
  </p:clrMapOvr>
  <mc:AlternateContent xmlns:mc="http://schemas.openxmlformats.org/markup-compatibility/2006">
    <mc:Choice xmlns:p14="http://schemas.microsoft.com/office/powerpoint/2010/main" Requires="p14">
      <p:transition spd="slow" p14:dur="2000" advTm="28810"/>
    </mc:Choice>
    <mc:Fallback>
      <p:transition spd="slow" advTm="28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8998-058A-4017-B744-D8C12EDD6481}"/>
              </a:ext>
            </a:extLst>
          </p:cNvPr>
          <p:cNvSpPr>
            <a:spLocks noGrp="1"/>
          </p:cNvSpPr>
          <p:nvPr>
            <p:ph type="title"/>
          </p:nvPr>
        </p:nvSpPr>
        <p:spPr/>
        <p:txBody>
          <a:bodyPr/>
          <a:lstStyle/>
          <a:p>
            <a:pPr algn="ctr"/>
            <a:r>
              <a:rPr lang="en-US" dirty="0">
                <a:solidFill>
                  <a:srgbClr val="C00000"/>
                </a:solidFill>
              </a:rPr>
              <a:t>Military Appointments</a:t>
            </a:r>
            <a:br>
              <a:rPr lang="en-US" dirty="0">
                <a:solidFill>
                  <a:srgbClr val="C00000"/>
                </a:solidFill>
              </a:rPr>
            </a:br>
            <a:r>
              <a:rPr lang="en-US" dirty="0">
                <a:solidFill>
                  <a:srgbClr val="C00000"/>
                </a:solidFill>
              </a:rPr>
              <a:t> and Enlistments</a:t>
            </a:r>
          </a:p>
        </p:txBody>
      </p:sp>
      <p:sp>
        <p:nvSpPr>
          <p:cNvPr id="4" name="Content Placeholder 3">
            <a:extLst>
              <a:ext uri="{FF2B5EF4-FFF2-40B4-BE49-F238E27FC236}">
                <a16:creationId xmlns:a16="http://schemas.microsoft.com/office/drawing/2014/main" xmlns="" id="{946A0ECF-4CD9-400C-88B5-BEE7F20EB163}"/>
              </a:ext>
            </a:extLst>
          </p:cNvPr>
          <p:cNvSpPr>
            <a:spLocks noGrp="1"/>
          </p:cNvSpPr>
          <p:nvPr>
            <p:ph idx="1"/>
          </p:nvPr>
        </p:nvSpPr>
        <p:spPr>
          <a:xfrm>
            <a:off x="676656" y="2011680"/>
            <a:ext cx="10753725" cy="4551166"/>
          </a:xfrm>
        </p:spPr>
        <p:txBody>
          <a:bodyPr>
            <a:noAutofit/>
          </a:bodyPr>
          <a:lstStyle/>
          <a:p>
            <a:pPr marL="4572" lvl="1" indent="0">
              <a:buNone/>
            </a:pPr>
            <a:r>
              <a:rPr lang="en-US" sz="3200" b="1" u="sng" dirty="0">
                <a:solidFill>
                  <a:srgbClr val="006600"/>
                </a:solidFill>
              </a:rPr>
              <a:t>Military Cords</a:t>
            </a:r>
            <a:r>
              <a:rPr lang="en-US" sz="3200" b="1" dirty="0">
                <a:solidFill>
                  <a:srgbClr val="006600"/>
                </a:solidFill>
              </a:rPr>
              <a:t>:  </a:t>
            </a:r>
          </a:p>
          <a:p>
            <a:pPr marL="4572" lvl="1" indent="0">
              <a:buNone/>
            </a:pPr>
            <a:endParaRPr lang="en-US" sz="3200" b="1" dirty="0">
              <a:solidFill>
                <a:srgbClr val="006600"/>
              </a:solidFill>
            </a:endParaRPr>
          </a:p>
          <a:p>
            <a:pPr marL="4572" lvl="1" indent="0">
              <a:buNone/>
            </a:pPr>
            <a:r>
              <a:rPr lang="en-US" sz="3200" b="1" dirty="0">
                <a:solidFill>
                  <a:srgbClr val="006600"/>
                </a:solidFill>
              </a:rPr>
              <a:t>The Woodlands High School started a new tradition this year by recognizing students who will be attending a military Academy or will be enlisting in one of the Armed Forces.  These 14 students received a red, white, and blue cord to wear at graduation.</a:t>
            </a:r>
          </a:p>
          <a:p>
            <a:pPr marL="4572" lvl="1" indent="0">
              <a:buNone/>
            </a:pPr>
            <a:endParaRPr lang="en-US" sz="3200" b="1" dirty="0">
              <a:solidFill>
                <a:srgbClr val="006600"/>
              </a:solidFill>
            </a:endParaRPr>
          </a:p>
          <a:p>
            <a:pPr marL="4572" lvl="1" indent="0">
              <a:buNone/>
            </a:pPr>
            <a:r>
              <a:rPr lang="en-US" sz="3200" b="1" dirty="0">
                <a:solidFill>
                  <a:srgbClr val="006600"/>
                </a:solidFill>
              </a:rPr>
              <a:t>For the Class of 2020, we had 3 appointments to the US Air Force Academy, 2 ROTC/Enlistments for Air Force, 4 ROTC/Enlistments for Army, 2 Enlistments for Marines, and 3 Enlistments for Navy.</a:t>
            </a:r>
          </a:p>
          <a:p>
            <a:pPr marL="4572" lvl="1" indent="0">
              <a:buNone/>
            </a:pPr>
            <a:endParaRPr lang="en-US" sz="3600" b="1" dirty="0">
              <a:solidFill>
                <a:schemeClr val="tx1"/>
              </a:solidFill>
            </a:endParaRPr>
          </a:p>
          <a:p>
            <a:pPr marL="4572" lvl="1" indent="0">
              <a:buNone/>
            </a:pPr>
            <a:endParaRPr lang="en-US" sz="3600" b="1" dirty="0">
              <a:solidFill>
                <a:schemeClr val="tx1"/>
              </a:solidFill>
            </a:endParaRPr>
          </a:p>
          <a:p>
            <a:pPr marL="4572" lvl="1" indent="0">
              <a:buNone/>
            </a:pPr>
            <a:endParaRPr lang="en-US" sz="3600" b="1" dirty="0">
              <a:solidFill>
                <a:schemeClr val="tx1"/>
              </a:solidFill>
            </a:endParaRPr>
          </a:p>
          <a:p>
            <a:endParaRPr lang="en-US" sz="3200" b="1" dirty="0">
              <a:solidFill>
                <a:schemeClr val="tx1"/>
              </a:solidFill>
            </a:endParaRPr>
          </a:p>
          <a:p>
            <a:pPr marL="0" indent="0">
              <a:buNone/>
            </a:pPr>
            <a:endParaRPr lang="en-US" sz="3200" b="1" dirty="0">
              <a:solidFill>
                <a:schemeClr val="tx1"/>
              </a:solidFill>
            </a:endParaRPr>
          </a:p>
        </p:txBody>
      </p:sp>
      <p:pic>
        <p:nvPicPr>
          <p:cNvPr id="5" name="Picture 4">
            <a:extLst>
              <a:ext uri="{FF2B5EF4-FFF2-40B4-BE49-F238E27FC236}">
                <a16:creationId xmlns:a16="http://schemas.microsoft.com/office/drawing/2014/main" xmlns="" id="{F2E9A904-51C5-4735-95FC-0FFDDBD6901B}"/>
              </a:ext>
            </a:extLst>
          </p:cNvPr>
          <p:cNvPicPr>
            <a:picLocks noChangeAspect="1"/>
          </p:cNvPicPr>
          <p:nvPr/>
        </p:nvPicPr>
        <p:blipFill>
          <a:blip r:embed="rId4"/>
          <a:stretch>
            <a:fillRect/>
          </a:stretch>
        </p:blipFill>
        <p:spPr>
          <a:xfrm>
            <a:off x="9220201" y="422104"/>
            <a:ext cx="2736447" cy="2240073"/>
          </a:xfrm>
          <a:prstGeom prst="rect">
            <a:avLst/>
          </a:prstGeom>
          <a:ln w="88900" cap="sq" cmpd="thickThin">
            <a:solidFill>
              <a:srgbClr val="006600"/>
            </a:solidFill>
            <a:prstDash val="solid"/>
            <a:miter lim="800000"/>
          </a:ln>
          <a:effectLst>
            <a:innerShdw blurRad="76200">
              <a:srgbClr val="000000"/>
            </a:innerShdw>
          </a:effectLst>
        </p:spPr>
      </p:pic>
      <p:sp>
        <p:nvSpPr>
          <p:cNvPr id="6" name="Oval 5"/>
          <p:cNvSpPr/>
          <p:nvPr/>
        </p:nvSpPr>
        <p:spPr>
          <a:xfrm>
            <a:off x="-268808" y="-546573"/>
            <a:ext cx="2291895" cy="22979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02935" y="422104"/>
            <a:ext cx="15765" cy="2167043"/>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673951" y="34177"/>
            <a:ext cx="15765" cy="2167043"/>
          </a:xfrm>
          <a:prstGeom prst="line">
            <a:avLst/>
          </a:prstGeom>
          <a:ln w="50800">
            <a:solidFill>
              <a:srgbClr val="006600"/>
            </a:solidFill>
          </a:ln>
        </p:spPr>
        <p:style>
          <a:lnRef idx="3">
            <a:schemeClr val="dk1"/>
          </a:lnRef>
          <a:fillRef idx="0">
            <a:schemeClr val="dk1"/>
          </a:fillRef>
          <a:effectRef idx="2">
            <a:schemeClr val="dk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390280"/>
      </p:ext>
    </p:extLst>
  </p:cSld>
  <p:clrMapOvr>
    <a:masterClrMapping/>
  </p:clrMapOvr>
  <mc:AlternateContent xmlns:mc="http://schemas.openxmlformats.org/markup-compatibility/2006">
    <mc:Choice xmlns:p14="http://schemas.microsoft.com/office/powerpoint/2010/main" Requires="p14">
      <p:transition spd="slow" p14:dur="2000" advTm="54542"/>
    </mc:Choice>
    <mc:Fallback>
      <p:transition spd="slow" advTm="54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docProps/app.xml><?xml version="1.0" encoding="utf-8"?>
<Properties xmlns="http://schemas.openxmlformats.org/officeDocument/2006/extended-properties" xmlns:vt="http://schemas.openxmlformats.org/officeDocument/2006/docPropsVTypes">
  <Template/>
  <TotalTime>250</TotalTime>
  <Words>414</Words>
  <Application>Microsoft Office PowerPoint</Application>
  <PresentationFormat>Widescreen</PresentationFormat>
  <Paragraphs>63</Paragraphs>
  <Slides>12</Slides>
  <Notes>0</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 Light</vt:lpstr>
      <vt:lpstr>Metropolitan</vt:lpstr>
      <vt:lpstr>Class of 2020</vt:lpstr>
      <vt:lpstr>Welcome by Dr. Landry</vt:lpstr>
      <vt:lpstr>Perfect Attendance 9th – 12th Grades</vt:lpstr>
      <vt:lpstr>Highlander Excellence Award $1,000 Scholarship</vt:lpstr>
      <vt:lpstr>Highlander Achievement Award $500 Scholarship</vt:lpstr>
      <vt:lpstr>Honor Graduate Designations</vt:lpstr>
      <vt:lpstr>AP Scholar Designation</vt:lpstr>
      <vt:lpstr>UIL Scholar Designation</vt:lpstr>
      <vt:lpstr>Military Appointments  and Enlistments</vt:lpstr>
      <vt:lpstr>Sport and Organization Scholarships</vt:lpstr>
      <vt:lpstr>Other Types of Scholarships</vt:lpstr>
      <vt:lpstr>TWHS Class of 2020 Scholarship Total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Awards  Class of 2020</dc:title>
  <dc:creator>Stacey M. Moseley</dc:creator>
  <cp:lastModifiedBy>Stacey Moseley</cp:lastModifiedBy>
  <cp:revision>23</cp:revision>
  <dcterms:created xsi:type="dcterms:W3CDTF">2020-05-29T15:10:24Z</dcterms:created>
  <dcterms:modified xsi:type="dcterms:W3CDTF">2020-06-01T23:41:35Z</dcterms:modified>
</cp:coreProperties>
</file>